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5E9EDF-183B-4F50-A365-D4DC25C7F902}" type="datetimeFigureOut">
              <a:rPr lang="en-US" smtClean="0"/>
              <a:pPr/>
              <a:t>6/3/2012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5C4D62-E5A7-40DD-AD6C-6C39EDFCB52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Good morning</a:t>
            </a:r>
            <a:r>
              <a:rPr lang="en-US" baseline="0" dirty="0" smtClean="0"/>
              <a:t> ladies and gentlemen. The title of my presentation is Conflict Minerals in the Congo: Taking Action</a:t>
            </a:r>
            <a:endParaRPr lang="en-US" dirty="0"/>
          </a:p>
        </p:txBody>
      </p:sp>
      <p:sp>
        <p:nvSpPr>
          <p:cNvPr id="4" name="Slide Number Placeholder 3"/>
          <p:cNvSpPr>
            <a:spLocks noGrp="1"/>
          </p:cNvSpPr>
          <p:nvPr>
            <p:ph type="sldNum" sz="quarter" idx="10"/>
          </p:nvPr>
        </p:nvSpPr>
        <p:spPr/>
        <p:txBody>
          <a:bodyPr/>
          <a:lstStyle/>
          <a:p>
            <a:fld id="{4D5C4D62-E5A7-40DD-AD6C-6C39EDFCB52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mining of the conflict minerals causes corruption within the Congo.</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mineral wealth feeds conflict and corruption rather than benefiting the population. </a:t>
            </a:r>
            <a:endParaRPr lang="en-US" dirty="0"/>
          </a:p>
        </p:txBody>
      </p:sp>
      <p:sp>
        <p:nvSpPr>
          <p:cNvPr id="4" name="Slide Number Placeholder 3"/>
          <p:cNvSpPr>
            <a:spLocks noGrp="1"/>
          </p:cNvSpPr>
          <p:nvPr>
            <p:ph type="sldNum" sz="quarter" idx="10"/>
          </p:nvPr>
        </p:nvSpPr>
        <p:spPr/>
        <p:txBody>
          <a:bodyPr/>
          <a:lstStyle/>
          <a:p>
            <a:fld id="{4D5C4D62-E5A7-40DD-AD6C-6C39EDFCB52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Also, the Congo’s military is disorganized, so the violence cannot be stopped. Armed groups can easily keep control and access of the mines because of their terrorizing tactics among communities. </a:t>
            </a:r>
            <a:endParaRPr lang="en-US" dirty="0"/>
          </a:p>
        </p:txBody>
      </p:sp>
      <p:sp>
        <p:nvSpPr>
          <p:cNvPr id="4" name="Slide Number Placeholder 3"/>
          <p:cNvSpPr>
            <a:spLocks noGrp="1"/>
          </p:cNvSpPr>
          <p:nvPr>
            <p:ph type="sldNum" sz="quarter" idx="10"/>
          </p:nvPr>
        </p:nvSpPr>
        <p:spPr/>
        <p:txBody>
          <a:bodyPr/>
          <a:lstStyle/>
          <a:p>
            <a:fld id="{4D5C4D62-E5A7-40DD-AD6C-6C39EDFCB52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With almost no profits going to the government and population, poverty prevents the civilians to even attempt to fight back and the government remains nearly powerless. Virtually all power resides within the armed militias. </a:t>
            </a:r>
            <a:endParaRPr lang="en-US" dirty="0"/>
          </a:p>
        </p:txBody>
      </p:sp>
      <p:sp>
        <p:nvSpPr>
          <p:cNvPr id="4" name="Slide Number Placeholder 3"/>
          <p:cNvSpPr>
            <a:spLocks noGrp="1"/>
          </p:cNvSpPr>
          <p:nvPr>
            <p:ph type="sldNum" sz="quarter" idx="10"/>
          </p:nvPr>
        </p:nvSpPr>
        <p:spPr/>
        <p:txBody>
          <a:bodyPr/>
          <a:lstStyle/>
          <a:p>
            <a:fld id="{4D5C4D62-E5A7-40DD-AD6C-6C39EDFCB52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These are the companies that use conflict minerals. Hopefully in the future, more electronic companies will try to use conflict-free minerals. But this will only occur if there is a demand for conflict free electronics. Maryland and California passed a law that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states companies must disclose their suppliers.</a:t>
            </a:r>
            <a:endParaRPr lang="en-US" dirty="0"/>
          </a:p>
        </p:txBody>
      </p:sp>
      <p:sp>
        <p:nvSpPr>
          <p:cNvPr id="4" name="Slide Number Placeholder 3"/>
          <p:cNvSpPr>
            <a:spLocks noGrp="1"/>
          </p:cNvSpPr>
          <p:nvPr>
            <p:ph type="sldNum" sz="quarter" idx="10"/>
          </p:nvPr>
        </p:nvSpPr>
        <p:spPr/>
        <p:txBody>
          <a:bodyPr/>
          <a:lstStyle/>
          <a:p>
            <a:fld id="{4D5C4D62-E5A7-40DD-AD6C-6C39EDFCB52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Therefore, outside powers must take action to stop the violence and terror caused from the mining of the conflict minerals. It is important to think about the time when a regional issue becomes the world’s responsibility. In the case of the conflict minerals in the Congo, the time has come for the world to realize that action is the only option.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Thank you. Are there any questions? </a:t>
            </a:r>
            <a:endParaRPr lang="en-US" dirty="0"/>
          </a:p>
        </p:txBody>
      </p:sp>
      <p:sp>
        <p:nvSpPr>
          <p:cNvPr id="4" name="Slide Number Placeholder 3"/>
          <p:cNvSpPr>
            <a:spLocks noGrp="1"/>
          </p:cNvSpPr>
          <p:nvPr>
            <p:ph type="sldNum" sz="quarter" idx="10"/>
          </p:nvPr>
        </p:nvSpPr>
        <p:spPr/>
        <p:txBody>
          <a:bodyPr/>
          <a:lstStyle/>
          <a:p>
            <a:fld id="{4D5C4D62-E5A7-40DD-AD6C-6C39EDFCB521}"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four conflict minerals include tungsten, tantalum, tin, and gold, and these minerals are essential in the technology industry. Tungsten makes electronics vibrate, tantalum stores electricity to produce sound, tin solders circuit boards, and gold coats the wiring. Without the essential minerals cell phones, lap tops, iPods and other everyday consumer electronics purchased in America and around the world would not work. </a:t>
            </a:r>
            <a:endParaRPr lang="en-US" dirty="0" smtClean="0"/>
          </a:p>
          <a:p>
            <a:endParaRPr lang="en-US" dirty="0"/>
          </a:p>
        </p:txBody>
      </p:sp>
      <p:sp>
        <p:nvSpPr>
          <p:cNvPr id="4" name="Slide Number Placeholder 3"/>
          <p:cNvSpPr>
            <a:spLocks noGrp="1"/>
          </p:cNvSpPr>
          <p:nvPr>
            <p:ph type="sldNum" sz="quarter" idx="10"/>
          </p:nvPr>
        </p:nvSpPr>
        <p:spPr/>
        <p:txBody>
          <a:bodyPr/>
          <a:lstStyle/>
          <a:p>
            <a:fld id="{4D5C4D62-E5A7-40DD-AD6C-6C39EDFCB52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However, the minerals are called conflict minerals because they are mined in eastern Congo, where violence and conflict occur every day. Conflict-free electronics do not use minerals from the Congo. Government and armed rebel militias control the Congo's mines, which are rich with natural resources. The minerals are smuggled out of the Congo through neighboring countries and shipped to smelters around the world for refinement. </a:t>
            </a:r>
            <a:endParaRPr lang="en-US" dirty="0"/>
          </a:p>
        </p:txBody>
      </p:sp>
      <p:sp>
        <p:nvSpPr>
          <p:cNvPr id="4" name="Slide Number Placeholder 3"/>
          <p:cNvSpPr>
            <a:spLocks noGrp="1"/>
          </p:cNvSpPr>
          <p:nvPr>
            <p:ph type="sldNum" sz="quarter" idx="10"/>
          </p:nvPr>
        </p:nvSpPr>
        <p:spPr/>
        <p:txBody>
          <a:bodyPr/>
          <a:lstStyle/>
          <a:p>
            <a:fld id="{4D5C4D62-E5A7-40DD-AD6C-6C39EDFCB52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Profits from the minerals fund violence because the rebel militias use the hundreds of millions of dollars from profits to buy weapons such as guns and grenades. Conflict minerals prove vital in the formation of electronics, but fund horrible violence in the Congo. </a:t>
            </a:r>
          </a:p>
          <a:p>
            <a:endParaRPr lang="en-US" dirty="0"/>
          </a:p>
        </p:txBody>
      </p:sp>
      <p:sp>
        <p:nvSpPr>
          <p:cNvPr id="4" name="Slide Number Placeholder 3"/>
          <p:cNvSpPr>
            <a:spLocks noGrp="1"/>
          </p:cNvSpPr>
          <p:nvPr>
            <p:ph type="sldNum" sz="quarter" idx="10"/>
          </p:nvPr>
        </p:nvSpPr>
        <p:spPr/>
        <p:txBody>
          <a:bodyPr/>
          <a:lstStyle/>
          <a:p>
            <a:fld id="{4D5C4D62-E5A7-40DD-AD6C-6C39EDFCB52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acts of violence funded by the mining of the conflict minerals have a deep impact on the lives of the Congolese. Men, women, and even children work tireless hours to dig the minerals by hand. Those mining for the minerals put their health and safety at high risk. </a:t>
            </a:r>
            <a:endParaRPr lang="en-US" dirty="0"/>
          </a:p>
        </p:txBody>
      </p:sp>
      <p:sp>
        <p:nvSpPr>
          <p:cNvPr id="4" name="Slide Number Placeholder 3"/>
          <p:cNvSpPr>
            <a:spLocks noGrp="1"/>
          </p:cNvSpPr>
          <p:nvPr>
            <p:ph type="sldNum" sz="quarter" idx="10"/>
          </p:nvPr>
        </p:nvSpPr>
        <p:spPr/>
        <p:txBody>
          <a:bodyPr/>
          <a:lstStyle/>
          <a:p>
            <a:fld id="{4D5C4D62-E5A7-40DD-AD6C-6C39EDFCB52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Congolese have been living with a decade-and-a-half of conflict. Civilians must live in extremely close quarters.</a:t>
            </a:r>
            <a:endParaRPr lang="en-US" dirty="0"/>
          </a:p>
        </p:txBody>
      </p:sp>
      <p:sp>
        <p:nvSpPr>
          <p:cNvPr id="4" name="Slide Number Placeholder 3"/>
          <p:cNvSpPr>
            <a:spLocks noGrp="1"/>
          </p:cNvSpPr>
          <p:nvPr>
            <p:ph type="sldNum" sz="quarter" idx="10"/>
          </p:nvPr>
        </p:nvSpPr>
        <p:spPr/>
        <p:txBody>
          <a:bodyPr/>
          <a:lstStyle/>
          <a:p>
            <a:fld id="{4D5C4D62-E5A7-40DD-AD6C-6C39EDFCB52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As well as horrible living conditions, the Congolese also face daily atrocities such as rape and violence. In the Congo sexual violence is common and medical support is extremely limited. Countless women and children have been raped, and the number continues to grow.</a:t>
            </a:r>
            <a:endParaRPr lang="en-US" dirty="0"/>
          </a:p>
        </p:txBody>
      </p:sp>
      <p:sp>
        <p:nvSpPr>
          <p:cNvPr id="4" name="Slide Number Placeholder 3"/>
          <p:cNvSpPr>
            <a:spLocks noGrp="1"/>
          </p:cNvSpPr>
          <p:nvPr>
            <p:ph type="sldNum" sz="quarter" idx="10"/>
          </p:nvPr>
        </p:nvSpPr>
        <p:spPr/>
        <p:txBody>
          <a:bodyPr/>
          <a:lstStyle/>
          <a:p>
            <a:fld id="{4D5C4D62-E5A7-40DD-AD6C-6C39EDFCB52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Armed groups use rape and murder to intimidate civilians leaving civilians to fear for their lives daily. </a:t>
            </a:r>
            <a:endParaRPr lang="en-US" dirty="0" smtClean="0"/>
          </a:p>
          <a:p>
            <a:endParaRPr lang="en-US" dirty="0"/>
          </a:p>
        </p:txBody>
      </p:sp>
      <p:sp>
        <p:nvSpPr>
          <p:cNvPr id="4" name="Slide Number Placeholder 3"/>
          <p:cNvSpPr>
            <a:spLocks noGrp="1"/>
          </p:cNvSpPr>
          <p:nvPr>
            <p:ph type="sldNum" sz="quarter" idx="10"/>
          </p:nvPr>
        </p:nvSpPr>
        <p:spPr/>
        <p:txBody>
          <a:bodyPr/>
          <a:lstStyle/>
          <a:p>
            <a:fld id="{4D5C4D62-E5A7-40DD-AD6C-6C39EDFCB52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Without the United State’s purchasing of the conflict minerals, the rebel militias would not have the weapons they do that instill so much fear among the civilians. </a:t>
            </a:r>
          </a:p>
          <a:p>
            <a:endParaRPr lang="en-US" dirty="0"/>
          </a:p>
        </p:txBody>
      </p:sp>
      <p:sp>
        <p:nvSpPr>
          <p:cNvPr id="4" name="Slide Number Placeholder 3"/>
          <p:cNvSpPr>
            <a:spLocks noGrp="1"/>
          </p:cNvSpPr>
          <p:nvPr>
            <p:ph type="sldNum" sz="quarter" idx="10"/>
          </p:nvPr>
        </p:nvSpPr>
        <p:spPr/>
        <p:txBody>
          <a:bodyPr/>
          <a:lstStyle/>
          <a:p>
            <a:fld id="{4D5C4D62-E5A7-40DD-AD6C-6C39EDFCB52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3B1D564E-A408-4F65-A608-C23CEEA6A687}" type="datetimeFigureOut">
              <a:rPr lang="en-US" smtClean="0"/>
              <a:pPr/>
              <a:t>6/3/2012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62B94-65A4-498A-A1B7-11A455465015}"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1D564E-A408-4F65-A608-C23CEEA6A687}" type="datetimeFigureOut">
              <a:rPr lang="en-US" smtClean="0"/>
              <a:pPr/>
              <a:t>6/3/2012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62B94-65A4-498A-A1B7-11A45546501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1D564E-A408-4F65-A608-C23CEEA6A687}" type="datetimeFigureOut">
              <a:rPr lang="en-US" smtClean="0"/>
              <a:pPr/>
              <a:t>6/3/2012</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0CB62B94-65A4-498A-A1B7-11A45546501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1D564E-A408-4F65-A608-C23CEEA6A687}" type="datetimeFigureOut">
              <a:rPr lang="en-US" smtClean="0"/>
              <a:pPr/>
              <a:t>6/3/2012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62B94-65A4-498A-A1B7-11A45546501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B1D564E-A408-4F65-A608-C23CEEA6A687}" type="datetimeFigureOut">
              <a:rPr lang="en-US" smtClean="0"/>
              <a:pPr/>
              <a:t>6/3/2012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62B94-65A4-498A-A1B7-11A45546501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B1D564E-A408-4F65-A608-C23CEEA6A687}" type="datetimeFigureOut">
              <a:rPr lang="en-US" smtClean="0"/>
              <a:pPr/>
              <a:t>6/3/2012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B62B94-65A4-498A-A1B7-11A4554650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B1D564E-A408-4F65-A608-C23CEEA6A687}" type="datetimeFigureOut">
              <a:rPr lang="en-US" smtClean="0"/>
              <a:pPr/>
              <a:t>6/3/2012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B62B94-65A4-498A-A1B7-11A45546501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B1D564E-A408-4F65-A608-C23CEEA6A687}" type="datetimeFigureOut">
              <a:rPr lang="en-US" smtClean="0"/>
              <a:pPr/>
              <a:t>6/3/2012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B62B94-65A4-498A-A1B7-11A45546501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1D564E-A408-4F65-A608-C23CEEA6A687}" type="datetimeFigureOut">
              <a:rPr lang="en-US" smtClean="0"/>
              <a:pPr/>
              <a:t>6/3/2012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B62B94-65A4-498A-A1B7-11A45546501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B1D564E-A408-4F65-A608-C23CEEA6A687}" type="datetimeFigureOut">
              <a:rPr lang="en-US" smtClean="0"/>
              <a:pPr/>
              <a:t>6/3/2012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B62B94-65A4-498A-A1B7-11A455465015}"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3B1D564E-A408-4F65-A608-C23CEEA6A687}" type="datetimeFigureOut">
              <a:rPr lang="en-US" smtClean="0"/>
              <a:pPr/>
              <a:t>6/3/2012</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0CB62B94-65A4-498A-A1B7-11A45546501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3B1D564E-A408-4F65-A608-C23CEEA6A687}" type="datetimeFigureOut">
              <a:rPr lang="en-US" smtClean="0"/>
              <a:pPr/>
              <a:t>6/3/2012</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0CB62B94-65A4-498A-A1B7-11A45546501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Conflict Minerals in the Congo:</a:t>
            </a:r>
            <a:br>
              <a:rPr lang="en-US" dirty="0" smtClean="0"/>
            </a:br>
            <a:r>
              <a:rPr lang="en-US" dirty="0" smtClean="0"/>
              <a:t>Taking Action </a:t>
            </a:r>
            <a:endParaRPr lang="en-US" dirty="0"/>
          </a:p>
        </p:txBody>
      </p:sp>
      <p:sp>
        <p:nvSpPr>
          <p:cNvPr id="3" name="Subtitle 2"/>
          <p:cNvSpPr>
            <a:spLocks noGrp="1"/>
          </p:cNvSpPr>
          <p:nvPr>
            <p:ph type="subTitle" idx="1"/>
          </p:nvPr>
        </p:nvSpPr>
        <p:spPr/>
        <p:txBody>
          <a:bodyPr/>
          <a:lstStyle/>
          <a:p>
            <a:r>
              <a:rPr lang="en-US" dirty="0" smtClean="0"/>
              <a:t>Madison August </a:t>
            </a:r>
          </a:p>
          <a:p>
            <a:r>
              <a:rPr lang="en-US" dirty="0" smtClean="0"/>
              <a:t>Period 4</a:t>
            </a:r>
          </a:p>
        </p:txBody>
      </p:sp>
      <p:pic>
        <p:nvPicPr>
          <p:cNvPr id="4" name="Picture 3" descr="Conflict Minerals in Congo"/>
          <p:cNvPicPr/>
          <p:nvPr/>
        </p:nvPicPr>
        <p:blipFill>
          <a:blip r:embed="rId3" cstate="print"/>
          <a:srcRect/>
          <a:stretch>
            <a:fillRect/>
          </a:stretch>
        </p:blipFill>
        <p:spPr bwMode="auto">
          <a:xfrm>
            <a:off x="2971800" y="533400"/>
            <a:ext cx="5286438" cy="2590800"/>
          </a:xfrm>
          <a:prstGeom prst="rect">
            <a:avLst/>
          </a:prstGeom>
          <a:noFill/>
          <a:ln w="9525">
            <a:noFill/>
            <a:miter lim="800000"/>
            <a:headEnd/>
            <a:tailEnd/>
          </a:ln>
        </p:spPr>
      </p:pic>
    </p:spTree>
  </p:cSld>
  <p:clrMapOvr>
    <a:masterClrMapping/>
  </p:clrMapOvr>
  <p:transition advTm="7051"/>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2530" name="Picture 2" descr="http://i.telegraph.co.uk/multimedia/archive/01109/congo-solidiers-46_1109341c.jpg"/>
          <p:cNvPicPr>
            <a:picLocks noChangeAspect="1" noChangeArrowheads="1"/>
          </p:cNvPicPr>
          <p:nvPr/>
        </p:nvPicPr>
        <p:blipFill>
          <a:blip r:embed="rId3" cstate="print"/>
          <a:srcRect/>
          <a:stretch>
            <a:fillRect/>
          </a:stretch>
        </p:blipFill>
        <p:spPr bwMode="auto">
          <a:xfrm>
            <a:off x="0" y="0"/>
            <a:ext cx="9128122" cy="6858000"/>
          </a:xfrm>
          <a:prstGeom prst="rect">
            <a:avLst/>
          </a:prstGeom>
          <a:noFill/>
        </p:spPr>
      </p:pic>
    </p:spTree>
  </p:cSld>
  <p:clrMapOvr>
    <a:masterClrMapping/>
  </p:clrMapOvr>
  <p:transition advTm="5148"/>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4820" name="Picture 4" descr="http://actionnownetwork.com/home/contents/wp-content/uploads/MILITIAS%20AT%20THE%20MINE%202.jpg"/>
          <p:cNvPicPr>
            <a:picLocks noChangeAspect="1" noChangeArrowheads="1"/>
          </p:cNvPicPr>
          <p:nvPr/>
        </p:nvPicPr>
        <p:blipFill>
          <a:blip r:embed="rId3" cstate="print"/>
          <a:srcRect/>
          <a:stretch>
            <a:fillRect/>
          </a:stretch>
        </p:blipFill>
        <p:spPr bwMode="auto">
          <a:xfrm>
            <a:off x="0" y="0"/>
            <a:ext cx="9143996" cy="6858000"/>
          </a:xfrm>
          <a:prstGeom prst="rect">
            <a:avLst/>
          </a:prstGeom>
          <a:noFill/>
        </p:spPr>
      </p:pic>
    </p:spTree>
  </p:cSld>
  <p:clrMapOvr>
    <a:masterClrMapping/>
  </p:clrMapOvr>
  <p:transition advTm="12308"/>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il_fi" descr="http://www.theepochtimes.com/n2/images/stories/large/2010/08/11/MudCliff102845153.jpg"/>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advTm="13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8914" name="Picture 2" descr="http://1.bp.blogspot.com/_yPjdeTUrIMY/TFYRj_ndKZI/AAAAAAAAABc/0Z6qGVJPStM/s1600/conflict-minerals-company-logos_small.JPG"/>
          <p:cNvPicPr>
            <a:picLocks noChangeAspect="1" noChangeArrowheads="1"/>
          </p:cNvPicPr>
          <p:nvPr/>
        </p:nvPicPr>
        <p:blipFill>
          <a:blip r:embed="rId3" cstate="print"/>
          <a:srcRect/>
          <a:stretch>
            <a:fillRect/>
          </a:stretch>
        </p:blipFill>
        <p:spPr bwMode="auto">
          <a:xfrm>
            <a:off x="0" y="0"/>
            <a:ext cx="9181782" cy="6858000"/>
          </a:xfrm>
          <a:prstGeom prst="rect">
            <a:avLst/>
          </a:prstGeom>
          <a:noFill/>
        </p:spPr>
      </p:pic>
    </p:spTree>
  </p:cSld>
  <p:clrMapOvr>
    <a:masterClrMapping/>
  </p:clrMapOvr>
  <p:transition advTm="13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1828800"/>
            <a:ext cx="6705600" cy="3046988"/>
          </a:xfrm>
          <a:prstGeom prst="rect">
            <a:avLst/>
          </a:prstGeom>
          <a:noFill/>
        </p:spPr>
        <p:txBody>
          <a:bodyPr wrap="square" rtlCol="0">
            <a:spAutoFit/>
          </a:bodyPr>
          <a:lstStyle/>
          <a:p>
            <a:pPr algn="ctr"/>
            <a:r>
              <a:rPr lang="en-US" sz="4800" dirty="0" smtClean="0">
                <a:latin typeface="+mj-lt"/>
              </a:rPr>
              <a:t>WHEN DOES A REGIONAL ISSUE BECOME THE WORLD’S RESPONSIBILITY? </a:t>
            </a:r>
          </a:p>
        </p:txBody>
      </p:sp>
    </p:spTree>
  </p:cSld>
  <p:clrMapOvr>
    <a:masterClrMapping/>
  </p:clrMapOvr>
  <p:transition advTm="18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Conflict Minerals?</a:t>
            </a:r>
            <a:endParaRPr lang="en-US" dirty="0"/>
          </a:p>
        </p:txBody>
      </p:sp>
      <p:pic>
        <p:nvPicPr>
          <p:cNvPr id="4" name="il_fi" descr="http://www.stanfordmaterials.com/images/tungsten-metal.jpg"/>
          <p:cNvPicPr/>
          <p:nvPr/>
        </p:nvPicPr>
        <p:blipFill>
          <a:blip r:embed="rId3" cstate="print"/>
          <a:srcRect/>
          <a:stretch>
            <a:fillRect/>
          </a:stretch>
        </p:blipFill>
        <p:spPr bwMode="auto">
          <a:xfrm>
            <a:off x="0" y="1600200"/>
            <a:ext cx="2667000" cy="1981200"/>
          </a:xfrm>
          <a:prstGeom prst="rect">
            <a:avLst/>
          </a:prstGeom>
          <a:noFill/>
          <a:ln w="9525">
            <a:noFill/>
            <a:miter lim="800000"/>
            <a:headEnd/>
            <a:tailEnd/>
          </a:ln>
        </p:spPr>
      </p:pic>
      <p:sp>
        <p:nvSpPr>
          <p:cNvPr id="6" name="TextBox 5"/>
          <p:cNvSpPr txBox="1"/>
          <p:nvPr/>
        </p:nvSpPr>
        <p:spPr>
          <a:xfrm>
            <a:off x="228600" y="3581400"/>
            <a:ext cx="2209800" cy="369332"/>
          </a:xfrm>
          <a:prstGeom prst="rect">
            <a:avLst/>
          </a:prstGeom>
          <a:noFill/>
        </p:spPr>
        <p:txBody>
          <a:bodyPr wrap="square" rtlCol="0">
            <a:spAutoFit/>
          </a:bodyPr>
          <a:lstStyle/>
          <a:p>
            <a:pPr algn="ctr"/>
            <a:r>
              <a:rPr lang="en-US" dirty="0" smtClean="0"/>
              <a:t>Tungsten </a:t>
            </a:r>
            <a:endParaRPr lang="en-US" dirty="0"/>
          </a:p>
        </p:txBody>
      </p:sp>
      <p:pic>
        <p:nvPicPr>
          <p:cNvPr id="7" name="il_fi" descr="http://images-of-elements.com/tantalum-3.jpg"/>
          <p:cNvPicPr/>
          <p:nvPr/>
        </p:nvPicPr>
        <p:blipFill>
          <a:blip r:embed="rId4" cstate="print"/>
          <a:srcRect t="3704"/>
          <a:stretch>
            <a:fillRect/>
          </a:stretch>
        </p:blipFill>
        <p:spPr bwMode="auto">
          <a:xfrm>
            <a:off x="6858000" y="1600200"/>
            <a:ext cx="2286000" cy="2057400"/>
          </a:xfrm>
          <a:prstGeom prst="rect">
            <a:avLst/>
          </a:prstGeom>
          <a:noFill/>
          <a:ln w="9525">
            <a:noFill/>
            <a:miter lim="800000"/>
            <a:headEnd/>
            <a:tailEnd/>
          </a:ln>
        </p:spPr>
      </p:pic>
      <p:sp>
        <p:nvSpPr>
          <p:cNvPr id="8" name="TextBox 7"/>
          <p:cNvSpPr txBox="1"/>
          <p:nvPr/>
        </p:nvSpPr>
        <p:spPr>
          <a:xfrm>
            <a:off x="7010400" y="3657600"/>
            <a:ext cx="2133600" cy="381000"/>
          </a:xfrm>
          <a:prstGeom prst="rect">
            <a:avLst/>
          </a:prstGeom>
          <a:noFill/>
        </p:spPr>
        <p:txBody>
          <a:bodyPr wrap="square" rtlCol="0">
            <a:spAutoFit/>
          </a:bodyPr>
          <a:lstStyle/>
          <a:p>
            <a:pPr algn="ctr"/>
            <a:r>
              <a:rPr lang="en-US" dirty="0" smtClean="0"/>
              <a:t>Tantalum</a:t>
            </a:r>
            <a:endParaRPr lang="en-US" dirty="0"/>
          </a:p>
        </p:txBody>
      </p:sp>
      <p:pic>
        <p:nvPicPr>
          <p:cNvPr id="9" name="il_fi" descr="http://4.bp.blogspot.com/_IJpJ67-I_yY/TIcQiaf5ezI/AAAAAAAAAAU/HvQr7OR3NFg/s1600/Tin.jpg"/>
          <p:cNvPicPr/>
          <p:nvPr/>
        </p:nvPicPr>
        <p:blipFill>
          <a:blip r:embed="rId5" cstate="print"/>
          <a:srcRect/>
          <a:stretch>
            <a:fillRect/>
          </a:stretch>
        </p:blipFill>
        <p:spPr bwMode="auto">
          <a:xfrm>
            <a:off x="0" y="3962400"/>
            <a:ext cx="2667000" cy="2133600"/>
          </a:xfrm>
          <a:prstGeom prst="rect">
            <a:avLst/>
          </a:prstGeom>
          <a:noFill/>
          <a:ln w="9525">
            <a:noFill/>
            <a:miter lim="800000"/>
            <a:headEnd/>
            <a:tailEnd/>
          </a:ln>
        </p:spPr>
      </p:pic>
      <p:pic>
        <p:nvPicPr>
          <p:cNvPr id="10" name="il_fi" descr="http://4.bp.blogspot.com/-vU5J8w4P09g/T5U2HZaPJ2I/AAAAAAAAAFA/Z63mlf4ljck/s1600/gold-nuggets.jpg"/>
          <p:cNvPicPr/>
          <p:nvPr/>
        </p:nvPicPr>
        <p:blipFill>
          <a:blip r:embed="rId6" cstate="print"/>
          <a:srcRect/>
          <a:stretch>
            <a:fillRect/>
          </a:stretch>
        </p:blipFill>
        <p:spPr bwMode="auto">
          <a:xfrm>
            <a:off x="6248400" y="4038600"/>
            <a:ext cx="2895600" cy="2095500"/>
          </a:xfrm>
          <a:prstGeom prst="rect">
            <a:avLst/>
          </a:prstGeom>
          <a:noFill/>
          <a:ln w="9525">
            <a:noFill/>
            <a:miter lim="800000"/>
            <a:headEnd/>
            <a:tailEnd/>
          </a:ln>
        </p:spPr>
      </p:pic>
      <p:sp>
        <p:nvSpPr>
          <p:cNvPr id="11" name="TextBox 10"/>
          <p:cNvSpPr txBox="1"/>
          <p:nvPr/>
        </p:nvSpPr>
        <p:spPr>
          <a:xfrm>
            <a:off x="304800" y="6096000"/>
            <a:ext cx="1828800" cy="369332"/>
          </a:xfrm>
          <a:prstGeom prst="rect">
            <a:avLst/>
          </a:prstGeom>
          <a:noFill/>
        </p:spPr>
        <p:txBody>
          <a:bodyPr wrap="square" rtlCol="0">
            <a:spAutoFit/>
          </a:bodyPr>
          <a:lstStyle/>
          <a:p>
            <a:pPr algn="ctr"/>
            <a:r>
              <a:rPr lang="en-US" dirty="0" smtClean="0"/>
              <a:t>Tin</a:t>
            </a:r>
            <a:endParaRPr lang="en-US" dirty="0"/>
          </a:p>
        </p:txBody>
      </p:sp>
      <p:sp>
        <p:nvSpPr>
          <p:cNvPr id="12" name="TextBox 11"/>
          <p:cNvSpPr txBox="1"/>
          <p:nvPr/>
        </p:nvSpPr>
        <p:spPr>
          <a:xfrm>
            <a:off x="7010400" y="6096000"/>
            <a:ext cx="1676400" cy="369332"/>
          </a:xfrm>
          <a:prstGeom prst="rect">
            <a:avLst/>
          </a:prstGeom>
          <a:noFill/>
        </p:spPr>
        <p:txBody>
          <a:bodyPr wrap="square" rtlCol="0">
            <a:spAutoFit/>
          </a:bodyPr>
          <a:lstStyle/>
          <a:p>
            <a:pPr algn="ctr"/>
            <a:r>
              <a:rPr lang="en-US" dirty="0" smtClean="0"/>
              <a:t>Gold</a:t>
            </a:r>
            <a:endParaRPr lang="en-US" dirty="0"/>
          </a:p>
        </p:txBody>
      </p:sp>
      <p:pic>
        <p:nvPicPr>
          <p:cNvPr id="13" name="il_fi" descr="http://3.bp.blogspot.com/_gSyqvANYGqM/TEjEgNU8RzI/AAAAAAAAABE/u24iPfcJbbc/s1600/minerals+blackberry.png"/>
          <p:cNvPicPr/>
          <p:nvPr/>
        </p:nvPicPr>
        <p:blipFill>
          <a:blip r:embed="rId7" cstate="print"/>
          <a:srcRect b="48214"/>
          <a:stretch>
            <a:fillRect/>
          </a:stretch>
        </p:blipFill>
        <p:spPr bwMode="auto">
          <a:xfrm>
            <a:off x="2819400" y="2819400"/>
            <a:ext cx="3657600" cy="2895600"/>
          </a:xfrm>
          <a:prstGeom prst="rect">
            <a:avLst/>
          </a:prstGeom>
          <a:noFill/>
          <a:ln w="9525">
            <a:noFill/>
            <a:miter lim="800000"/>
            <a:headEnd/>
            <a:tailEnd/>
          </a:ln>
        </p:spPr>
      </p:pic>
    </p:spTree>
  </p:cSld>
  <p:clrMapOvr>
    <a:masterClrMapping/>
  </p:clrMapOvr>
  <p:transition advTm="2574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l_fi" descr="http://media.treehugger.com/assets/images/2011/10/conflict-mineral-min-two-men.jpg"/>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advTm="27581"/>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il_fi" descr="http://3.bp.blogspot.com/_gSyqvANYGqM/TEjEgNU8RzI/AAAAAAAAABE/u24iPfcJbbc/s1600/minerals+blackberry.png"/>
          <p:cNvPicPr/>
          <p:nvPr/>
        </p:nvPicPr>
        <p:blipFill>
          <a:blip r:embed="rId3" cstate="print"/>
          <a:srcRect t="53571"/>
          <a:stretch>
            <a:fillRect/>
          </a:stretch>
        </p:blipFill>
        <p:spPr bwMode="auto">
          <a:xfrm>
            <a:off x="0" y="762000"/>
            <a:ext cx="3886200" cy="3352800"/>
          </a:xfrm>
          <a:prstGeom prst="rect">
            <a:avLst/>
          </a:prstGeom>
          <a:noFill/>
          <a:ln w="9525">
            <a:noFill/>
            <a:miter lim="800000"/>
            <a:headEnd/>
            <a:tailEnd/>
          </a:ln>
        </p:spPr>
      </p:pic>
      <p:sp>
        <p:nvSpPr>
          <p:cNvPr id="5" name="Right Arrow 4"/>
          <p:cNvSpPr/>
          <p:nvPr/>
        </p:nvSpPr>
        <p:spPr>
          <a:xfrm>
            <a:off x="4114800" y="2514600"/>
            <a:ext cx="6858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http://main.makeuseoflimited.netdna-cdn.com/dir/wp-content/uploads/2011/06/30197_money.jpg?570cd5"/>
          <p:cNvPicPr>
            <a:picLocks noChangeAspect="1" noChangeArrowheads="1"/>
          </p:cNvPicPr>
          <p:nvPr/>
        </p:nvPicPr>
        <p:blipFill>
          <a:blip r:embed="rId4" cstate="print"/>
          <a:srcRect/>
          <a:stretch>
            <a:fillRect/>
          </a:stretch>
        </p:blipFill>
        <p:spPr bwMode="auto">
          <a:xfrm>
            <a:off x="5486400" y="1066800"/>
            <a:ext cx="3086100" cy="3086100"/>
          </a:xfrm>
          <a:prstGeom prst="rect">
            <a:avLst/>
          </a:prstGeom>
          <a:noFill/>
        </p:spPr>
      </p:pic>
      <p:sp>
        <p:nvSpPr>
          <p:cNvPr id="8" name="Bent Arrow 7"/>
          <p:cNvSpPr/>
          <p:nvPr/>
        </p:nvSpPr>
        <p:spPr>
          <a:xfrm rot="10800000">
            <a:off x="6553200" y="4572000"/>
            <a:ext cx="685800" cy="8382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052" name="Picture 4" descr="http://newsimg.bbc.co.uk/media/images/41482000/jpg/_41482582_3_congotraining_getty.jpg"/>
          <p:cNvPicPr>
            <a:picLocks noChangeAspect="1" noChangeArrowheads="1"/>
          </p:cNvPicPr>
          <p:nvPr/>
        </p:nvPicPr>
        <p:blipFill>
          <a:blip r:embed="rId5" cstate="print"/>
          <a:srcRect b="37777"/>
          <a:stretch>
            <a:fillRect/>
          </a:stretch>
        </p:blipFill>
        <p:spPr bwMode="auto">
          <a:xfrm>
            <a:off x="1600200" y="4343400"/>
            <a:ext cx="4648200" cy="2133600"/>
          </a:xfrm>
          <a:prstGeom prst="rect">
            <a:avLst/>
          </a:prstGeom>
          <a:noFill/>
        </p:spPr>
      </p:pic>
    </p:spTree>
  </p:cSld>
  <p:clrMapOvr>
    <a:masterClrMapping/>
  </p:clrMapOvr>
  <p:transition advTm="10031"/>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482" name="Picture 2" descr="http://graphics8.nytimes.com/images/2012/03/20/business/MINERIAL/MINERIAL-articleLarge.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transition advTm="13104"/>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 name="Picture 5" descr="The Crisis Congo"/>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advTm="7769"/>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il_fi" descr="http://www.jewishworldwatch.org/wp-content/uploads/2010/07/710conflict3.jpg"/>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advTm="10218"/>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Soldier in Congo"/>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advTm="6661"/>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Bisiye, Democratic Republic of Congo. Cassiterite mining in the mine of Bisiye, in Walikale district, in the North Kivu province. Cassiterite is the raw material used for making tin."/>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advTm="9641"/>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640</TotalTime>
  <Words>646</Words>
  <Application>Microsoft Office PowerPoint</Application>
  <PresentationFormat>On-screen Show (4:3)</PresentationFormat>
  <Paragraphs>39</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Module</vt:lpstr>
      <vt:lpstr>Conflict Minerals in the Congo: Taking Action </vt:lpstr>
      <vt:lpstr>What are Conflict Minerals?</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RTSD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Conflict Minerals in the Congo: x</dc:title>
  <dc:creator>maugust</dc:creator>
  <cp:lastModifiedBy>Madisonj</cp:lastModifiedBy>
  <cp:revision>31</cp:revision>
  <dcterms:created xsi:type="dcterms:W3CDTF">2012-06-01T14:27:25Z</dcterms:created>
  <dcterms:modified xsi:type="dcterms:W3CDTF">2012-06-04T02:13:27Z</dcterms:modified>
</cp:coreProperties>
</file>